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3" r:id="rId3"/>
    <p:sldId id="257" r:id="rId4"/>
    <p:sldId id="264" r:id="rId5"/>
    <p:sldId id="258" r:id="rId6"/>
    <p:sldId id="265" r:id="rId7"/>
    <p:sldId id="259" r:id="rId8"/>
    <p:sldId id="260" r:id="rId9"/>
    <p:sldId id="261" r:id="rId10"/>
    <p:sldId id="262" r:id="rId11"/>
    <p:sldId id="266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5D8551F5-DFDC-4D01-AABD-EA9D09CDCA72}" type="datetimeFigureOut">
              <a:rPr lang="ru-RU" smtClean="0"/>
              <a:pPr/>
              <a:t>24.11.2021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30B5E40B-EA51-4FB5-9EEB-C8259577DB56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85786" y="1571613"/>
            <a:ext cx="7672414" cy="1285883"/>
          </a:xfrm>
        </p:spPr>
        <p:txBody>
          <a:bodyPr>
            <a:normAutofit/>
          </a:bodyPr>
          <a:lstStyle/>
          <a:p>
            <a:r>
              <a:rPr lang="ru-RU" sz="3600" dirty="0" err="1" smtClean="0">
                <a:latin typeface="Times New Roman" pitchFamily="18" charset="0"/>
                <a:cs typeface="Times New Roman" pitchFamily="18" charset="0"/>
              </a:rPr>
              <a:t>Разноуровневые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задания по химии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072066" y="3214686"/>
            <a:ext cx="3500462" cy="2424114"/>
          </a:xfrm>
        </p:spPr>
        <p:txBody>
          <a:bodyPr>
            <a:normAutofit/>
          </a:bodyPr>
          <a:lstStyle/>
          <a:p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Ирина </a:t>
            </a:r>
            <a:r>
              <a:rPr lang="ru-RU" sz="2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Фаритовна</a:t>
            </a: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Мутыгуллина</a:t>
            </a: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, </a:t>
            </a:r>
            <a:endParaRPr lang="ru-RU" sz="20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учитель биологии и </a:t>
            </a: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химии</a:t>
            </a:r>
            <a:b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МКОУ «</a:t>
            </a:r>
            <a:r>
              <a:rPr lang="ru-RU" sz="2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Ишимовская</a:t>
            </a: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ООШ», Октябрьский ГО</a:t>
            </a:r>
            <a:endParaRPr lang="ru-RU" sz="2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571604" y="642918"/>
            <a:ext cx="707345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Региональная конференция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«Эффективные механизмы</a:t>
            </a:r>
          </a:p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повышения образовательных результатов обучающихся»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572000" y="5857892"/>
            <a:ext cx="90274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2021 г.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158" y="1071546"/>
            <a:ext cx="8329642" cy="5054617"/>
          </a:xfrm>
        </p:spPr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ru-RU" sz="4500" b="1" dirty="0" smtClean="0">
                <a:latin typeface="Times New Roman" pitchFamily="18" charset="0"/>
                <a:cs typeface="Times New Roman" pitchFamily="18" charset="0"/>
              </a:rPr>
              <a:t>3 уровень</a:t>
            </a: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4. Как, исходя из карбоната кальция и других веществ, получить вещества, относящиеся к четырём различным классам соединений? Запишите уравнения возможных реакций. Реакции можно провести в одну или несколько стадий.</a:t>
            </a:r>
          </a:p>
          <a:p>
            <a:pPr>
              <a:buNone/>
            </a:pP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5. Установите соответствие:</a:t>
            </a:r>
          </a:p>
          <a:p>
            <a:pPr>
              <a:buNone/>
            </a:pP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Формула соединения              Формулы веществ, с которыми соединение </a:t>
            </a:r>
          </a:p>
          <a:p>
            <a:pPr>
              <a:buNone/>
            </a:pP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вступает в реакцию</a:t>
            </a:r>
          </a:p>
          <a:p>
            <a:pPr>
              <a:buNone/>
            </a:pP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А. 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Na</a:t>
            </a:r>
            <a:r>
              <a:rPr lang="ru-RU" sz="4200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SO</a:t>
            </a:r>
            <a:r>
              <a:rPr lang="ru-RU" sz="4200" baseline="-250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                                1. 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4200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4200" baseline="-25000" dirty="0" smtClean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, HNO</a:t>
            </a:r>
            <a:r>
              <a:rPr lang="en-US" sz="4200" baseline="-25000" dirty="0" smtClean="0">
                <a:latin typeface="Times New Roman" pitchFamily="18" charset="0"/>
                <a:cs typeface="Times New Roman" pitchFamily="18" charset="0"/>
              </a:rPr>
              <a:t>3</a:t>
            </a:r>
            <a:endParaRPr lang="ru-RU" sz="42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Б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. SO</a:t>
            </a:r>
            <a:r>
              <a:rPr lang="en-US" sz="4200" baseline="-25000" dirty="0" smtClean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                                       2. O</a:t>
            </a:r>
            <a:r>
              <a:rPr lang="en-US" sz="4200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4200" dirty="0" err="1" smtClean="0">
                <a:latin typeface="Times New Roman" pitchFamily="18" charset="0"/>
                <a:cs typeface="Times New Roman" pitchFamily="18" charset="0"/>
              </a:rPr>
              <a:t>CaO</a:t>
            </a:r>
            <a:endParaRPr lang="ru-RU" sz="42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B. S                                           3. H</a:t>
            </a:r>
            <a:r>
              <a:rPr lang="en-US" sz="4200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SO</a:t>
            </a:r>
            <a:r>
              <a:rPr lang="en-US" sz="42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 , Ca(OH)</a:t>
            </a:r>
            <a:r>
              <a:rPr lang="en-US" sz="4200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endParaRPr lang="ru-RU" sz="42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4. H</a:t>
            </a:r>
            <a:r>
              <a:rPr lang="en-US" sz="4200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, Cu</a:t>
            </a:r>
            <a:endParaRPr lang="ru-RU" sz="42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A</a:t>
            </a: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  Б  </a:t>
            </a:r>
            <a:r>
              <a:rPr lang="en-US" sz="4200" dirty="0" smtClean="0">
                <a:latin typeface="Times New Roman" pitchFamily="18" charset="0"/>
                <a:cs typeface="Times New Roman" pitchFamily="18" charset="0"/>
              </a:rPr>
              <a:t>B</a:t>
            </a:r>
            <a:endParaRPr lang="ru-RU" sz="42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 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274638"/>
            <a:ext cx="8258204" cy="725470"/>
          </a:xfrm>
        </p:spPr>
        <p:txBody>
          <a:bodyPr>
            <a:noAutofit/>
          </a:bodyPr>
          <a:lstStyle/>
          <a:p>
            <a:pPr algn="ctr"/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По уровням трудности / сложности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endParaRPr lang="ru-RU" sz="28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6. Установите соответствие между реагирующими веществами и признаком, протекающей между ними реакции: к каждой позиции, обозначенной буквой, подберите соответствующую позицию, обозначенную цифрой.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Реагирующие вещества                           Признак реакции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А. СаСО</a:t>
            </a:r>
            <a:r>
              <a:rPr lang="ru-RU" sz="2800" baseline="-250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НСl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                                     1. выпадение серого осадка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Б.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Fe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NO</a:t>
            </a:r>
            <a:r>
              <a:rPr lang="ru-RU" sz="2800" baseline="-250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ru-RU" sz="2800" baseline="-25000" dirty="0" smtClean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и КОН                                  2. выпадение белого осадка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В. AgNO</a:t>
            </a:r>
            <a:r>
              <a:rPr lang="ru-RU" sz="2800" baseline="-25000" dirty="0" smtClean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NaCl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                                  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3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. выделение газа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            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4. выпадение бурого осадка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А  Б  В</a:t>
            </a:r>
            <a:endParaRPr lang="ru-RU" sz="2800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28596" y="214290"/>
            <a:ext cx="8229600" cy="1143000"/>
          </a:xfrm>
        </p:spPr>
        <p:txBody>
          <a:bodyPr>
            <a:normAutofit/>
          </a:bodyPr>
          <a:lstStyle/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3 уровень</a:t>
            </a: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864307"/>
          </a:xfrm>
        </p:spPr>
        <p:txBody>
          <a:bodyPr>
            <a:normAutofit/>
          </a:bodyPr>
          <a:lstStyle/>
          <a:p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Содержание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заданий: </a:t>
            </a:r>
          </a:p>
          <a:p>
            <a:pPr>
              <a:buNone/>
            </a:pPr>
            <a:endParaRPr lang="ru-RU" sz="20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FontTx/>
              <a:buChar char="-"/>
            </a:pP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объему учебного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материала;</a:t>
            </a:r>
          </a:p>
          <a:p>
            <a:pPr>
              <a:buFontTx/>
              <a:buChar char="-"/>
            </a:pP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уровням трудности </a:t>
            </a:r>
            <a:r>
              <a:rPr lang="en-US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/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сложности;</a:t>
            </a:r>
          </a:p>
          <a:p>
            <a:pPr>
              <a:buFontTx/>
              <a:buChar char="-"/>
            </a:pP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уровням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творчества.</a:t>
            </a:r>
            <a:endParaRPr lang="ru-RU" sz="20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2000" b="1" dirty="0" smtClean="0">
              <a:solidFill>
                <a:srgbClr val="002060"/>
              </a:solidFill>
              <a:latin typeface="Times New Roman" pitchFamily="18" charset="0"/>
              <a:ea typeface="Times New Roman" panose="02020603050405020304" pitchFamily="18" charset="0"/>
              <a:cs typeface="Times New Roman" pitchFamily="18" charset="0"/>
            </a:endParaRPr>
          </a:p>
          <a:p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ea typeface="Times New Roman" panose="02020603050405020304" pitchFamily="18" charset="0"/>
                <a:cs typeface="Times New Roman" pitchFamily="18" charset="0"/>
              </a:rPr>
              <a:t>Использование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ea typeface="Times New Roman" panose="02020603050405020304" pitchFamily="18" charset="0"/>
                <a:cs typeface="Times New Roman" pitchFamily="18" charset="0"/>
              </a:rPr>
              <a:t>заданий в качестве способов организации учебной деятельности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ea typeface="Times New Roman" panose="02020603050405020304" pitchFamily="18" charset="0"/>
                <a:cs typeface="Times New Roman" pitchFamily="18" charset="0"/>
              </a:rPr>
              <a:t>школьников:</a:t>
            </a:r>
          </a:p>
          <a:p>
            <a:pPr>
              <a:buNone/>
            </a:pPr>
            <a:endParaRPr lang="ru-RU" sz="2000" b="1" dirty="0" smtClean="0">
              <a:solidFill>
                <a:srgbClr val="002060"/>
              </a:solidFill>
              <a:latin typeface="Times New Roman" pitchFamily="18" charset="0"/>
              <a:ea typeface="Times New Roman" panose="02020603050405020304" pitchFamily="18" charset="0"/>
              <a:cs typeface="Times New Roman" pitchFamily="18" charset="0"/>
            </a:endParaRPr>
          </a:p>
          <a:p>
            <a:pPr>
              <a:buFontTx/>
              <a:buChar char="-"/>
            </a:pP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степени самостоятельности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учеников;</a:t>
            </a:r>
          </a:p>
          <a:p>
            <a:pPr>
              <a:buFontTx/>
              <a:buChar char="-"/>
            </a:pP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степени педагогической </a:t>
            </a:r>
            <a:r>
              <a:rPr lang="ru-RU" sz="20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помощи.</a:t>
            </a:r>
            <a:endParaRPr lang="ru-RU" sz="20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FontTx/>
              <a:buChar char="-"/>
            </a:pPr>
            <a:endParaRPr lang="ru-RU" sz="20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ru-RU" sz="1800" b="1" dirty="0" smtClean="0">
              <a:solidFill>
                <a:srgbClr val="002060"/>
              </a:solidFill>
            </a:endParaRPr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6908"/>
          </a:xfrm>
        </p:spPr>
        <p:txBody>
          <a:bodyPr>
            <a:normAutofit fontScale="90000"/>
          </a:bodyPr>
          <a:lstStyle/>
          <a:p>
            <a:pPr lvl="0" algn="ctr"/>
            <a:r>
              <a:rPr lang="ru-RU" sz="3100" dirty="0" smtClean="0">
                <a:latin typeface="Times New Roman" pitchFamily="18" charset="0"/>
                <a:ea typeface="Times New Roman" panose="02020603050405020304" pitchFamily="18" charset="0"/>
                <a:cs typeface="Times New Roman" pitchFamily="18" charset="0"/>
              </a:rPr>
              <a:t/>
            </a:r>
            <a:br>
              <a:rPr lang="ru-RU" sz="3100" dirty="0" smtClean="0">
                <a:latin typeface="Times New Roman" pitchFamily="18" charset="0"/>
                <a:ea typeface="Times New Roman" panose="02020603050405020304" pitchFamily="18" charset="0"/>
                <a:cs typeface="Times New Roman" pitchFamily="18" charset="0"/>
              </a:rPr>
            </a:br>
            <a:r>
              <a:rPr lang="ru-RU" sz="4000" dirty="0" err="1" smtClean="0">
                <a:latin typeface="Times New Roman" pitchFamily="18" charset="0"/>
                <a:ea typeface="Times New Roman" panose="02020603050405020304" pitchFamily="18" charset="0"/>
                <a:cs typeface="Times New Roman" pitchFamily="18" charset="0"/>
              </a:rPr>
              <a:t>Разноуровневые</a:t>
            </a:r>
            <a:r>
              <a:rPr lang="ru-RU" sz="4000" dirty="0" smtClean="0">
                <a:latin typeface="Times New Roman" pitchFamily="18" charset="0"/>
                <a:ea typeface="Times New Roman" panose="02020603050405020304" pitchFamily="18" charset="0"/>
                <a:cs typeface="Times New Roman" pitchFamily="18" charset="0"/>
              </a:rPr>
              <a:t> задания</a:t>
            </a:r>
            <a:r>
              <a:rPr lang="ru-RU" sz="4000" dirty="0" smtClean="0"/>
              <a:t/>
            </a:r>
            <a:br>
              <a:rPr lang="ru-RU" sz="4000" dirty="0" smtClean="0"/>
            </a:br>
            <a:endParaRPr lang="ru-RU" sz="40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642918"/>
            <a:ext cx="8258204" cy="5483245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1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уровень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Определите тип химической реакции по числу и составу исходных веществ и продуктов реакции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расставьте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коэффициенты.</a:t>
            </a:r>
          </a:p>
          <a:p>
            <a:pPr>
              <a:buNone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1. HNO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+ Al (OH)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—&gt; Al (NO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+ H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O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2. N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+ H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↔ NH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3.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HgO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—&gt; Hg + 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4.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Zn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HCl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—&gt;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Zn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Cl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pPr>
              <a:buNone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2 уровень.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Допишите уравнения реакций, расставьте коэффициенты, укажите тип химических реакций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1. Al +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HCl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—&gt; Al Cl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+ ?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2.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MgO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+ H 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SO 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—&gt;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MgSO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+ ?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3.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Na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Cl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—&gt; ?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4.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AgI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—&gt; ?+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I 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 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274638"/>
            <a:ext cx="8186766" cy="796908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По объёму учебного </a:t>
            </a: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материала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Запишите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уравнения реакций по следующим схемам, вставив пропущенную запись, расставьте коэффициенты и укажите тип химической реакции: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1. литий + ? —&gt; оксид лития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2. силикат калия + азотная кислота —&gt; ? + ?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3.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гидроксид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хрома (III) —&gt; оксид хрома (III) + ?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4. алюминий + ? —&gt; сульфат алюминия + водород</a:t>
            </a:r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3уровень</a:t>
            </a: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785794"/>
            <a:ext cx="8258204" cy="5340369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1 уровень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Дайте характеристику реакции 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                 t</a:t>
            </a:r>
            <a:r>
              <a:rPr lang="ru-RU" sz="1400" baseline="30000" dirty="0">
                <a:latin typeface="Times New Roman" pitchFamily="18" charset="0"/>
                <a:cs typeface="Times New Roman" pitchFamily="18" charset="0"/>
              </a:rPr>
              <a:t>0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V</a:t>
            </a:r>
            <a:r>
              <a:rPr lang="ru-RU" sz="14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1400" baseline="-25000" dirty="0">
                <a:latin typeface="Times New Roman" pitchFamily="18" charset="0"/>
                <a:cs typeface="Times New Roman" pitchFamily="18" charset="0"/>
              </a:rPr>
              <a:t>5</a:t>
            </a:r>
            <a:endParaRPr lang="ru-RU" sz="14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SO </a:t>
            </a:r>
            <a:r>
              <a:rPr lang="ru-RU" sz="14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O </a:t>
            </a:r>
            <a:r>
              <a:rPr lang="ru-RU" sz="14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	2 </a:t>
            </a:r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SO </a:t>
            </a:r>
            <a:r>
              <a:rPr lang="ru-RU" sz="1400" baseline="-25000" dirty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Q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по всем известным признакам классификации: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1) число и состав исходных веществ и продуктов реакции  (соединения, разложения, замещения, обмена) 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2) направление ( обратимая, необратимая) ;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3) тепловой эффект ( экзотермическая, эндотермическая) ;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4) изменение степеней окисления (окислительно-восстановительная, не окислительно-восстановительная) ;</a:t>
            </a:r>
          </a:p>
          <a:p>
            <a:pPr>
              <a:buNone/>
            </a:pP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5) участие катализаторов (каталитическая,  некаталитическая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).</a:t>
            </a:r>
            <a:endParaRPr lang="ru-RU" sz="14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1400" dirty="0">
              <a:latin typeface="Times New Roman" pitchFamily="18" charset="0"/>
              <a:cs typeface="Times New Roman" pitchFamily="18" charset="0"/>
            </a:endParaRPr>
          </a:p>
          <a:p>
            <a:endParaRPr lang="ru-RU" sz="1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274638"/>
            <a:ext cx="8258204" cy="511156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ru-RU" sz="4000" b="1" dirty="0">
                <a:latin typeface="Times New Roman" pitchFamily="18" charset="0"/>
                <a:cs typeface="Times New Roman" pitchFamily="18" charset="0"/>
              </a:rPr>
              <a:t>степени педагогической </a:t>
            </a: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помощи</a:t>
            </a:r>
            <a:r>
              <a:rPr lang="ru-RU" sz="4000" dirty="0"/>
              <a:t/>
            </a:r>
            <a:br>
              <a:rPr lang="ru-RU" sz="4000" dirty="0"/>
            </a:br>
            <a:endParaRPr lang="ru-RU" sz="4000" dirty="0"/>
          </a:p>
        </p:txBody>
      </p:sp>
      <p:cxnSp>
        <p:nvCxnSpPr>
          <p:cNvPr id="6" name="Прямая со стрелкой 5"/>
          <p:cNvCxnSpPr/>
          <p:nvPr/>
        </p:nvCxnSpPr>
        <p:spPr>
          <a:xfrm>
            <a:off x="1571604" y="1714488"/>
            <a:ext cx="71438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Дайте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характеристику реакции 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           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</a:t>
            </a:r>
            <a:r>
              <a:rPr lang="ru-RU" sz="2800" baseline="30000" dirty="0" smtClean="0">
                <a:latin typeface="Times New Roman" pitchFamily="18" charset="0"/>
                <a:cs typeface="Times New Roman" pitchFamily="18" charset="0"/>
              </a:rPr>
              <a:t>0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V</a:t>
            </a:r>
            <a:r>
              <a:rPr lang="ru-RU" sz="2800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2800" baseline="-25000" dirty="0" smtClean="0">
                <a:latin typeface="Times New Roman" pitchFamily="18" charset="0"/>
                <a:cs typeface="Times New Roman" pitchFamily="18" charset="0"/>
              </a:rPr>
              <a:t>5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SO </a:t>
            </a:r>
            <a:r>
              <a:rPr lang="ru-RU" sz="2800" baseline="-25000" dirty="0" smtClean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O </a:t>
            </a:r>
            <a:r>
              <a:rPr lang="ru-RU" sz="2800" baseline="-25000" dirty="0" smtClean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	2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SO </a:t>
            </a:r>
            <a:r>
              <a:rPr lang="ru-RU" sz="2800" baseline="-25000" dirty="0" smtClean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Q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 по плану: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1) по числу и составу исходных веществ и продуктов реакции;  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2) по направлению; 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3) по тепловому эффекту; 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4) по изменению степеней окисления;</a:t>
            </a: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5) по участию катализаторов.</a:t>
            </a:r>
          </a:p>
          <a:p>
            <a:pPr>
              <a:buNone/>
            </a:pP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3уровень.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Дайте характеристику реакции синтеза оксида серы (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VI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), используя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все известные признаки классификации химических реакций.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2 уровень. </a:t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endParaRPr lang="ru-RU" dirty="0"/>
          </a:p>
        </p:txBody>
      </p:sp>
      <p:cxnSp>
        <p:nvCxnSpPr>
          <p:cNvPr id="4" name="Прямая со стрелкой 3"/>
          <p:cNvCxnSpPr/>
          <p:nvPr/>
        </p:nvCxnSpPr>
        <p:spPr>
          <a:xfrm>
            <a:off x="1928794" y="2571744"/>
            <a:ext cx="428628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785794"/>
            <a:ext cx="8258204" cy="5340369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1 уровень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1. Рассмотрите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окислительно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– восстановительную реакцию (укажите окислитель, восстановитель, переход электронов):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СО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 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+ С= СО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Расставьте коэффициенты.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2. Приведите примеры соединений фосфора с кислородом, водородом,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кальцием. Какие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степени окисления проявляет в этих соединениях фосфор?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3. Какие степени окисления может проявлять в своих соединениях углерод? Приведите примеры.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4. Запишите уравнения возможных реакций между попарно взятыми веществами:</a:t>
            </a:r>
          </a:p>
          <a:p>
            <a:pPr>
              <a:buNone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CO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, H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O, Mg,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HCl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NaOH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Расставьте коэффициенты.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5. Осуществите превращения, рассмотрите реакции как окислительно-восстановительные: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 —&gt; СО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—&gt; СО —&gt; СО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1143000"/>
          </a:xfrm>
        </p:spPr>
        <p:txBody>
          <a:bodyPr>
            <a:noAutofit/>
          </a:bodyPr>
          <a:lstStyle/>
          <a:p>
            <a:pPr algn="ctr"/>
            <a:r>
              <a:rPr lang="ru-RU" sz="3600" b="1" dirty="0">
                <a:latin typeface="Times New Roman" pitchFamily="18" charset="0"/>
                <a:cs typeface="Times New Roman" pitchFamily="18" charset="0"/>
              </a:rPr>
              <a:t>По уровням 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трудности / </a:t>
            </a:r>
            <a:r>
              <a:rPr lang="ru-RU" sz="3600" b="1" dirty="0">
                <a:latin typeface="Times New Roman" pitchFamily="18" charset="0"/>
                <a:cs typeface="Times New Roman" pitchFamily="18" charset="0"/>
              </a:rPr>
              <a:t>сложности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600" dirty="0">
                <a:latin typeface="Times New Roman" pitchFamily="18" charset="0"/>
                <a:cs typeface="Times New Roman" pitchFamily="18" charset="0"/>
              </a:rPr>
            </a:br>
            <a:endParaRPr lang="ru-RU" sz="36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714356"/>
            <a:ext cx="8429684" cy="5786478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2 уровень.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1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. Рассмотрите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окислительно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– восстановительную реакцию:</a:t>
            </a:r>
          </a:p>
          <a:p>
            <a:pPr>
              <a:buNone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Si H 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+ О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 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=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Si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Расставьте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коэффициенты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2. Запишите уравнения возможных реакций между попарно взятыми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веществами: 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Si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, CaCO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, C, KOH, HNO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Расставьте коэффициенты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3. Осуществите превращения:</a:t>
            </a:r>
          </a:p>
          <a:p>
            <a:pPr>
              <a:buNone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Si  —&gt;SiO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 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—&gt; Na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SiO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 —&gt; H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SiO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—&gt; SiO</a:t>
            </a:r>
            <a:r>
              <a:rPr lang="en-US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—&gt;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Si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4. Установите соответствие между схемой процесса, происходящего в окислительно-восстановительных реакциях и названием этого процесса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: к каждой  позиции, обозначенной буквой, подберите соответствующую позицию, обозначенную цифрой.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Схема процесса                                                             Название процесса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А. С</a:t>
            </a:r>
            <a:r>
              <a:rPr lang="ru-RU" sz="2000" baseline="30000" dirty="0">
                <a:latin typeface="Times New Roman" pitchFamily="18" charset="0"/>
                <a:cs typeface="Times New Roman" pitchFamily="18" charset="0"/>
              </a:rPr>
              <a:t>0 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—&gt; С</a:t>
            </a:r>
            <a:r>
              <a:rPr lang="ru-RU" sz="2000" baseline="30000" dirty="0">
                <a:latin typeface="Times New Roman" pitchFamily="18" charset="0"/>
                <a:cs typeface="Times New Roman" pitchFamily="18" charset="0"/>
              </a:rPr>
              <a:t>+2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                                                               1)  окисление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Б. О</a:t>
            </a:r>
            <a:r>
              <a:rPr lang="ru-RU" sz="2000" baseline="30000" dirty="0">
                <a:latin typeface="Times New Roman" pitchFamily="18" charset="0"/>
                <a:cs typeface="Times New Roman" pitchFamily="18" charset="0"/>
              </a:rPr>
              <a:t>0 </a:t>
            </a:r>
            <a:r>
              <a:rPr lang="ru-RU" sz="2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—&gt; 2О</a:t>
            </a:r>
            <a:r>
              <a:rPr lang="ru-RU" sz="2000" baseline="30000" dirty="0">
                <a:latin typeface="Times New Roman" pitchFamily="18" charset="0"/>
                <a:cs typeface="Times New Roman" pitchFamily="18" charset="0"/>
              </a:rPr>
              <a:t>-2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                                                             2)  восстановление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В.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Fe</a:t>
            </a:r>
            <a:r>
              <a:rPr lang="ru-RU" sz="2000" baseline="30000" dirty="0">
                <a:latin typeface="Times New Roman" pitchFamily="18" charset="0"/>
                <a:cs typeface="Times New Roman" pitchFamily="18" charset="0"/>
              </a:rPr>
              <a:t>+2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—&gt;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Fe</a:t>
            </a:r>
            <a:r>
              <a:rPr lang="ru-RU" sz="2000" baseline="30000" dirty="0" smtClean="0">
                <a:latin typeface="Times New Roman" pitchFamily="18" charset="0"/>
                <a:cs typeface="Times New Roman" pitchFamily="18" charset="0"/>
              </a:rPr>
              <a:t>+3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5. Допишите уравнения реакций в молекулярной форме,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составьте ионные: 1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) силикат натрия + азотная кислота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—&gt;;                                                                      2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) оксид кремния (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IV) +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гидроксид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кальция—&gt;.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endParaRPr lang="ru-RU" sz="2000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71472" y="214290"/>
            <a:ext cx="8115328" cy="642942"/>
          </a:xfrm>
        </p:spPr>
        <p:txBody>
          <a:bodyPr>
            <a:normAutofit fontScale="90000"/>
          </a:bodyPr>
          <a:lstStyle/>
          <a:p>
            <a:pPr algn="ctr"/>
            <a:r>
              <a:rPr lang="ru-RU" sz="31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1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100" b="1" dirty="0" smtClean="0">
                <a:latin typeface="Times New Roman" pitchFamily="18" charset="0"/>
                <a:cs typeface="Times New Roman" pitchFamily="18" charset="0"/>
              </a:rPr>
              <a:t>По уровням трудности / сложности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endParaRPr lang="ru-RU" sz="40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000100" y="928670"/>
            <a:ext cx="7686700" cy="5197493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endParaRPr lang="ru-RU" dirty="0"/>
          </a:p>
          <a:p>
            <a:pPr>
              <a:buNone/>
            </a:pPr>
            <a:r>
              <a:rPr lang="ru-RU" sz="8000" b="1" dirty="0" smtClean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sz="8000" b="1" dirty="0" smtClean="0">
                <a:latin typeface="Times New Roman" pitchFamily="18" charset="0"/>
                <a:cs typeface="Times New Roman" pitchFamily="18" charset="0"/>
              </a:rPr>
              <a:t>уровень</a:t>
            </a:r>
            <a:endParaRPr lang="ru-RU" sz="43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1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. Допишите уравнения практически осуществимых реакций:</a:t>
            </a: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1) карбонат натрия + </a:t>
            </a:r>
            <a:r>
              <a:rPr lang="ru-RU" sz="8000" dirty="0" err="1">
                <a:latin typeface="Times New Roman" pitchFamily="18" charset="0"/>
                <a:cs typeface="Times New Roman" pitchFamily="18" charset="0"/>
              </a:rPr>
              <a:t>гидроксид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 калия;</a:t>
            </a: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2) оксид углерода  (IV) + вода;</a:t>
            </a: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3) силикат кальция + азотная кислота;</a:t>
            </a: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4) карбонат калия + оксид серы(IV) .</a:t>
            </a: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Составьте ионные уравнения.</a:t>
            </a: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2. Выберите два исходных вещества, взаимодействию которых соответствует сокращённое ионное уравнение реакции</a:t>
            </a: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Са</a:t>
            </a:r>
            <a:r>
              <a:rPr lang="ru-RU" sz="8000" baseline="30000" dirty="0">
                <a:latin typeface="Times New Roman" pitchFamily="18" charset="0"/>
                <a:cs typeface="Times New Roman" pitchFamily="18" charset="0"/>
              </a:rPr>
              <a:t>2+ 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+ СО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sz="8000" baseline="30000" dirty="0">
                <a:latin typeface="Times New Roman" pitchFamily="18" charset="0"/>
                <a:cs typeface="Times New Roman" pitchFamily="18" charset="0"/>
              </a:rPr>
              <a:t>2- 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=СаСО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  </a:t>
            </a: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1) </a:t>
            </a:r>
            <a:r>
              <a:rPr lang="ru-RU" sz="8000" dirty="0" err="1" smtClean="0">
                <a:latin typeface="Times New Roman" pitchFamily="18" charset="0"/>
                <a:cs typeface="Times New Roman" pitchFamily="18" charset="0"/>
              </a:rPr>
              <a:t>СаО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;     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8000" dirty="0" err="1" smtClean="0">
                <a:latin typeface="Times New Roman" pitchFamily="18" charset="0"/>
                <a:cs typeface="Times New Roman" pitchFamily="18" charset="0"/>
              </a:rPr>
              <a:t>Са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;   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8000" dirty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а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СО</a:t>
            </a:r>
            <a:r>
              <a:rPr lang="ru-RU" sz="8000" baseline="-250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 ;  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) Н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СО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; 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СО</a:t>
            </a:r>
            <a:r>
              <a:rPr lang="ru-RU" sz="8000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; 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6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8000" dirty="0" err="1">
                <a:latin typeface="Times New Roman" pitchFamily="18" charset="0"/>
                <a:cs typeface="Times New Roman" pitchFamily="18" charset="0"/>
              </a:rPr>
              <a:t>Са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 Сl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8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Запишите номера выбранных ответов и молекулярное уравнение реакции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endParaRPr lang="ru-RU" sz="8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3. Рассмотрите окислительно-восстановительную реакцию:</a:t>
            </a:r>
          </a:p>
          <a:p>
            <a:pPr>
              <a:buNone/>
            </a:pPr>
            <a:r>
              <a:rPr lang="en-US" sz="8000" dirty="0" err="1">
                <a:latin typeface="Times New Roman" pitchFamily="18" charset="0"/>
                <a:cs typeface="Times New Roman" pitchFamily="18" charset="0"/>
              </a:rPr>
              <a:t>SiO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8000" dirty="0">
                <a:latin typeface="Times New Roman" pitchFamily="18" charset="0"/>
                <a:cs typeface="Times New Roman" pitchFamily="18" charset="0"/>
              </a:rPr>
              <a:t>C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8000" dirty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= </a:t>
            </a:r>
            <a:r>
              <a:rPr lang="en-US" sz="8000" dirty="0">
                <a:latin typeface="Times New Roman" pitchFamily="18" charset="0"/>
                <a:cs typeface="Times New Roman" pitchFamily="18" charset="0"/>
              </a:rPr>
              <a:t>CO</a:t>
            </a: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en-US" sz="8000" dirty="0">
                <a:latin typeface="Times New Roman" pitchFamily="18" charset="0"/>
                <a:cs typeface="Times New Roman" pitchFamily="18" charset="0"/>
              </a:rPr>
              <a:t>Si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en-US" sz="8000" dirty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80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endParaRPr lang="ru-RU" sz="8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8000" dirty="0">
                <a:latin typeface="Times New Roman" pitchFamily="18" charset="0"/>
                <a:cs typeface="Times New Roman" pitchFamily="18" charset="0"/>
              </a:rPr>
              <a:t>Расставьте коэффициенты</a:t>
            </a:r>
            <a:r>
              <a:rPr lang="ru-RU" sz="80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8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5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5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49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28596" y="275170"/>
            <a:ext cx="8286808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rPr>
              <a:t/>
            </a:r>
            <a:br>
              <a:rPr kumimoji="0" lang="ru-RU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rPr>
            </a:b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928662" y="214290"/>
            <a:ext cx="74295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По уровням трудности / сложности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endParaRPr lang="ru-RU" sz="36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Открытая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183</TotalTime>
  <Words>682</Words>
  <Application>Microsoft Office PowerPoint</Application>
  <PresentationFormat>Экран (4:3)</PresentationFormat>
  <Paragraphs>125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Открытая</vt:lpstr>
      <vt:lpstr>Разноуровневые задания по химии</vt:lpstr>
      <vt:lpstr> Разноуровневые задания </vt:lpstr>
      <vt:lpstr>По объёму учебного материала </vt:lpstr>
      <vt:lpstr>3уровень </vt:lpstr>
      <vt:lpstr> По степени педагогической помощи </vt:lpstr>
      <vt:lpstr>2 уровень.  </vt:lpstr>
      <vt:lpstr>По уровням трудности / сложности </vt:lpstr>
      <vt:lpstr> По уровням трудности / сложности </vt:lpstr>
      <vt:lpstr> </vt:lpstr>
      <vt:lpstr>По уровням трудности / сложности </vt:lpstr>
      <vt:lpstr>3 уровень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Разноуровневые задания по химии</dc:title>
  <dc:creator>Марсель</dc:creator>
  <cp:lastModifiedBy>Марсель</cp:lastModifiedBy>
  <cp:revision>23</cp:revision>
  <dcterms:created xsi:type="dcterms:W3CDTF">2021-11-22T14:59:08Z</dcterms:created>
  <dcterms:modified xsi:type="dcterms:W3CDTF">2021-11-24T17:46:13Z</dcterms:modified>
</cp:coreProperties>
</file>

<file path=docProps/thumbnail.jpeg>
</file>